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7"/>
  </p:notesMasterIdLst>
  <p:handoutMasterIdLst>
    <p:handoutMasterId r:id="rId28"/>
  </p:handoutMasterIdLst>
  <p:sldIdLst>
    <p:sldId id="265" r:id="rId2"/>
    <p:sldId id="761" r:id="rId3"/>
    <p:sldId id="753" r:id="rId4"/>
    <p:sldId id="763" r:id="rId5"/>
    <p:sldId id="762" r:id="rId6"/>
    <p:sldId id="769" r:id="rId7"/>
    <p:sldId id="767" r:id="rId8"/>
    <p:sldId id="768" r:id="rId9"/>
    <p:sldId id="760" r:id="rId10"/>
    <p:sldId id="754" r:id="rId11"/>
    <p:sldId id="755" r:id="rId12"/>
    <p:sldId id="756" r:id="rId13"/>
    <p:sldId id="757" r:id="rId14"/>
    <p:sldId id="759" r:id="rId15"/>
    <p:sldId id="766" r:id="rId16"/>
    <p:sldId id="758" r:id="rId17"/>
    <p:sldId id="770" r:id="rId18"/>
    <p:sldId id="771" r:id="rId19"/>
    <p:sldId id="772" r:id="rId20"/>
    <p:sldId id="776" r:id="rId21"/>
    <p:sldId id="773" r:id="rId22"/>
    <p:sldId id="775" r:id="rId23"/>
    <p:sldId id="774" r:id="rId24"/>
    <p:sldId id="777" r:id="rId25"/>
    <p:sldId id="616" r:id="rId2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45" autoAdjust="0"/>
    <p:restoredTop sz="84118" autoAdjust="0"/>
  </p:normalViewPr>
  <p:slideViewPr>
    <p:cSldViewPr>
      <p:cViewPr varScale="1">
        <p:scale>
          <a:sx n="60" d="100"/>
          <a:sy n="60" d="100"/>
        </p:scale>
        <p:origin x="192" y="712"/>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3/26/18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3/26/18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2693106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5505799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371276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095905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3762598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547597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73733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1731759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670269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3879433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77879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049297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883666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127947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30516674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1023594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773735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407141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2851366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8976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69809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395270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11152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3/26/18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mailto:blahston@gmail.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mailto:blahby231@gmail.com" TargetMode="External"/><Relationship Id="rId4" Type="http://schemas.openxmlformats.org/officeDocument/2006/relationships/hyperlink" Target="mailto:blahby@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Masters of MongoDB</a:t>
            </a:r>
            <a:endParaRPr lang="en-US" i="1" dirty="0"/>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Road Ahead…</a:t>
            </a:r>
          </a:p>
        </p:txBody>
      </p:sp>
      <p:pic>
        <p:nvPicPr>
          <p:cNvPr id="1028" name="Picture 4" descr="http://www.theodo.fr/uploads/blog/2015/11/mongod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0" y="938015"/>
            <a:ext cx="1072861"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earnable-images.s3.amazonaws.com/screencasts/a2a2543d-1502-4fac-9336-8f96275101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62600" y="2195315"/>
            <a:ext cx="1580621" cy="889099"/>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a:xfrm>
            <a:off x="360952" y="938015"/>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dirty="0">
                <a:latin typeface="Arial" panose="020B0604020202020204" pitchFamily="34" charset="0"/>
                <a:cs typeface="Arial" panose="020B0604020202020204" pitchFamily="34" charset="0"/>
              </a:rPr>
              <a:t>Your Castle of Knowledge</a:t>
            </a:r>
            <a:endParaRPr lang="en-US" sz="1800" b="1" i="1" dirty="0">
              <a:latin typeface="Arial" panose="020B0604020202020204" pitchFamily="34" charset="0"/>
              <a:cs typeface="Arial" panose="020B0604020202020204" pitchFamily="34" charset="0"/>
            </a:endParaRPr>
          </a:p>
        </p:txBody>
      </p:sp>
      <p:cxnSp>
        <p:nvCxnSpPr>
          <p:cNvPr id="6" name="Curved Connector 5"/>
          <p:cNvCxnSpPr>
            <a:cxnSpLocks/>
            <a:endCxn id="1032" idx="0"/>
          </p:cNvCxnSpPr>
          <p:nvPr/>
        </p:nvCxnSpPr>
        <p:spPr>
          <a:xfrm>
            <a:off x="5230801" y="1461220"/>
            <a:ext cx="1122110" cy="734095"/>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p:cNvCxnSpPr/>
          <p:nvPr/>
        </p:nvCxnSpPr>
        <p:spPr>
          <a:xfrm>
            <a:off x="7148093" y="2643187"/>
            <a:ext cx="1089050" cy="628650"/>
          </a:xfrm>
          <a:prstGeom prst="curvedConnector2">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http://i.stack.imgur.com/un1U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777" y="4946549"/>
            <a:ext cx="1468655" cy="132782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urved Connector 18"/>
          <p:cNvCxnSpPr>
            <a:endCxn id="1034" idx="0"/>
          </p:cNvCxnSpPr>
          <p:nvPr/>
        </p:nvCxnSpPr>
        <p:spPr>
          <a:xfrm rot="5400000">
            <a:off x="7220706" y="3930110"/>
            <a:ext cx="1226838" cy="806040"/>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36" name="Picture 12" descr="http://www.astrolog.org/labyrnth/sample/aldous.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3818509"/>
            <a:ext cx="1239366" cy="9258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urved Connector 23"/>
          <p:cNvCxnSpPr>
            <a:stCxn id="1034" idx="1"/>
            <a:endCxn id="1036" idx="3"/>
          </p:cNvCxnSpPr>
          <p:nvPr/>
        </p:nvCxnSpPr>
        <p:spPr>
          <a:xfrm rot="10800000">
            <a:off x="6116167" y="4281434"/>
            <a:ext cx="580611" cy="1329028"/>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p:cNvSpPr txBox="1">
            <a:spLocks/>
          </p:cNvSpPr>
          <p:nvPr/>
        </p:nvSpPr>
        <p:spPr>
          <a:xfrm>
            <a:off x="6545846" y="1008895"/>
            <a:ext cx="2293543"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Your Final Journey</a:t>
            </a:r>
          </a:p>
        </p:txBody>
      </p:sp>
      <p:pic>
        <p:nvPicPr>
          <p:cNvPr id="1038" name="Picture 14" descr="http://team-dignitas.net/uploads/tinymce/images/smite_victory.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33" y="4608116"/>
            <a:ext cx="3488829" cy="1487884"/>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Curved Connector 36"/>
          <p:cNvCxnSpPr>
            <a:stCxn id="1036" idx="1"/>
            <a:endCxn id="1038" idx="3"/>
          </p:cNvCxnSpPr>
          <p:nvPr/>
        </p:nvCxnSpPr>
        <p:spPr>
          <a:xfrm rot="10800000" flipV="1">
            <a:off x="3682662" y="4281434"/>
            <a:ext cx="1194138" cy="107062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p:nvPr/>
        </p:nvCxnSpPr>
        <p:spPr>
          <a:xfrm flipV="1">
            <a:off x="2935275" y="1478174"/>
            <a:ext cx="1401932" cy="726074"/>
          </a:xfrm>
          <a:prstGeom prst="curvedConnector3">
            <a:avLst>
              <a:gd name="adj1" fmla="val 50000"/>
            </a:avLst>
          </a:prstGeom>
          <a:ln w="31750">
            <a:prstDash val="sysDash"/>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http://www.alux.com/wp-content/uploads/2014/08/The-Castle-Hotel-Dalian-Liaoning-China.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273" r="18259"/>
          <a:stretch/>
        </p:blipFill>
        <p:spPr bwMode="auto">
          <a:xfrm>
            <a:off x="193833" y="1360855"/>
            <a:ext cx="33528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6DDF328-939E-834E-883D-ED9D632A5EA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6575" y="3216812"/>
            <a:ext cx="601136" cy="646048"/>
          </a:xfrm>
          <a:prstGeom prst="rect">
            <a:avLst/>
          </a:prstGeom>
        </p:spPr>
      </p:pic>
    </p:spTree>
    <p:extLst>
      <p:ext uri="{BB962C8B-B14F-4D97-AF65-F5344CB8AC3E}">
        <p14:creationId xmlns:p14="http://schemas.microsoft.com/office/powerpoint/2010/main" val="229128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 be You</a:t>
            </a:r>
          </a:p>
        </p:txBody>
      </p:sp>
      <p:pic>
        <p:nvPicPr>
          <p:cNvPr id="2050" name="Picture 2" descr="http://www.alux.com/wp-content/uploads/2014/08/The-Castle-Hotel-Dalian-Liaoning-Chin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2000"/>
            <a:ext cx="9144000" cy="5143097"/>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p:cNvSpPr txBox="1">
            <a:spLocks/>
          </p:cNvSpPr>
          <p:nvPr/>
        </p:nvSpPr>
        <p:spPr>
          <a:xfrm>
            <a:off x="2583873" y="5995100"/>
            <a:ext cx="3976255"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5008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But if this is you…</a:t>
            </a:r>
          </a:p>
        </p:txBody>
      </p:sp>
      <p:pic>
        <p:nvPicPr>
          <p:cNvPr id="4098" name="Picture 2" descr="http://blog.choremonster.com/wp-content/uploads/2013/02/20130207-sandcastl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 y="838200"/>
            <a:ext cx="9151257" cy="43214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2396671" y="5343973"/>
            <a:ext cx="4343400" cy="521092"/>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Arial" panose="020B0604020202020204" pitchFamily="34" charset="0"/>
                <a:cs typeface="Arial" panose="020B0604020202020204" pitchFamily="34" charset="0"/>
              </a:rPr>
              <a:t>A Crappy Castle of Knowledge</a:t>
            </a:r>
            <a:endParaRPr lang="en-US" sz="1800"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84689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Down</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i="1" u="sng" dirty="0">
                <a:latin typeface="Arial" panose="020B0604020202020204" pitchFamily="34" charset="0"/>
                <a:cs typeface="Arial" panose="020B0604020202020204" pitchFamily="34" charset="0"/>
              </a:rPr>
              <a:t>Then it’s time to double-down and get caught up. </a:t>
            </a:r>
          </a:p>
          <a:p>
            <a:pPr marL="0" indent="0">
              <a:buFont typeface="Arial" panose="020B0604020202020204" pitchFamily="34" charset="0"/>
              <a:buNone/>
            </a:pPr>
            <a:endParaRPr lang="en-US" i="1" u="sng"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 have access to myself and the TAs for 2 months.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Look through the code base. Identify your weaknesses.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Schedule a help session during office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And put in the hard hours!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This is the </a:t>
            </a:r>
            <a:r>
              <a:rPr lang="en-US" b="1" u="sng" dirty="0">
                <a:latin typeface="Arial" panose="020B0604020202020204" pitchFamily="34" charset="0"/>
                <a:cs typeface="Arial" panose="020B0604020202020204" pitchFamily="34" charset="0"/>
              </a:rPr>
              <a:t>absolute best</a:t>
            </a:r>
            <a:r>
              <a:rPr lang="en-US" dirty="0">
                <a:latin typeface="Arial" panose="020B0604020202020204" pitchFamily="34" charset="0"/>
                <a:cs typeface="Arial" panose="020B0604020202020204" pitchFamily="34" charset="0"/>
              </a:rPr>
              <a:t> time to learn this material. </a:t>
            </a:r>
            <a:endParaRPr lang="en-US" b="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2985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 Now.</a:t>
            </a:r>
          </a:p>
        </p:txBody>
      </p:sp>
      <p:pic>
        <p:nvPicPr>
          <p:cNvPr id="5122" name="Picture 2" descr="https://cdn.meme.am/instances/500x/579362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5638800" cy="546258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6324600" y="2590800"/>
            <a:ext cx="2667000" cy="1676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Because let’s be real. </a:t>
            </a:r>
          </a:p>
          <a:p>
            <a:pPr marL="0" indent="0">
              <a:buFont typeface="Arial" panose="020B0604020202020204" pitchFamily="34" charset="0"/>
              <a:buNone/>
            </a:pPr>
            <a:endParaRPr lang="en-US" sz="1800" b="1" i="1"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800" b="1" i="1" dirty="0">
                <a:latin typeface="Arial" panose="020B0604020202020204" pitchFamily="34" charset="0"/>
                <a:cs typeface="Arial" panose="020B0604020202020204" pitchFamily="34" charset="0"/>
              </a:rPr>
              <a:t>You aren’t going to start when you graduate. </a:t>
            </a:r>
            <a:endParaRPr lang="en-US" sz="1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1114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Goals – Beginning of the Year</a:t>
            </a:r>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“Hope to make something of myself one day…”</a:t>
            </a: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a:latin typeface="Arial" panose="020B0604020202020204" pitchFamily="34" charset="0"/>
                <a:ea typeface="Roboto" panose="02000000000000000000" pitchFamily="2" charset="0"/>
                <a:cs typeface="Arial" panose="020B0604020202020204" pitchFamily="34" charset="0"/>
              </a:rPr>
              <a:t>nd be able to support a family.”</a:t>
            </a: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418668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Reference…</a:t>
            </a:r>
          </a:p>
        </p:txBody>
      </p:sp>
      <p:sp>
        <p:nvSpPr>
          <p:cNvPr id="4" name="Content Placeholder 2"/>
          <p:cNvSpPr txBox="1">
            <a:spLocks/>
          </p:cNvSpPr>
          <p:nvPr/>
        </p:nvSpPr>
        <p:spPr>
          <a:xfrm>
            <a:off x="304800" y="5029200"/>
            <a:ext cx="8229600" cy="1143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Students who tend to be doing well in our classes are putting in an average of </a:t>
            </a:r>
            <a:r>
              <a:rPr lang="en-US" b="1" i="1" u="sng" dirty="0">
                <a:latin typeface="Arial" panose="020B0604020202020204" pitchFamily="34" charset="0"/>
                <a:cs typeface="Arial" panose="020B0604020202020204" pitchFamily="34" charset="0"/>
              </a:rPr>
              <a:t>17 hours per week</a:t>
            </a:r>
            <a:r>
              <a:rPr lang="en-US" b="1" i="1" dirty="0">
                <a:latin typeface="Arial" panose="020B0604020202020204" pitchFamily="34" charset="0"/>
                <a:cs typeface="Arial" panose="020B0604020202020204" pitchFamily="34" charset="0"/>
              </a:rPr>
              <a:t>.</a:t>
            </a:r>
          </a:p>
          <a:p>
            <a:pPr marL="0" indent="0" algn="ctr">
              <a:buFont typeface="Arial" panose="020B0604020202020204" pitchFamily="34" charset="0"/>
              <a:buNone/>
            </a:pPr>
            <a:endParaRPr lang="en-US" b="1" i="1" dirty="0">
              <a:latin typeface="Arial" panose="020B0604020202020204" pitchFamily="34" charset="0"/>
              <a:cs typeface="Arial" panose="020B0604020202020204" pitchFamily="34" charset="0"/>
            </a:endParaRPr>
          </a:p>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pic>
        <p:nvPicPr>
          <p:cNvPr id="1026" name="Picture 2" descr="https://media.giphy.com/media/Vccpm1O9gV1g4/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0"/>
            <a:ext cx="6629400" cy="4164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73604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a:t>
            </a:r>
          </a:p>
        </p:txBody>
      </p:sp>
    </p:spTree>
    <p:extLst>
      <p:ext uri="{BB962C8B-B14F-4D97-AF65-F5344CB8AC3E}">
        <p14:creationId xmlns:p14="http://schemas.microsoft.com/office/powerpoint/2010/main" val="2023949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MongoDB?</a:t>
            </a:r>
          </a:p>
        </p:txBody>
      </p:sp>
      <p:pic>
        <p:nvPicPr>
          <p:cNvPr id="6" name="Picture 2" descr="http://photos3.meetupstatic.com/photos/event/c/9/7/c/highres_14391580.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5105400"/>
            <a:ext cx="3505200" cy="116840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304800" y="838200"/>
            <a:ext cx="8229600" cy="5435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MongoDB is a very popular </a:t>
            </a:r>
            <a:r>
              <a:rPr lang="en-US" b="1" u="sng" dirty="0" err="1">
                <a:latin typeface="Arial" panose="020B0604020202020204" pitchFamily="34" charset="0"/>
                <a:cs typeface="Arial" panose="020B0604020202020204" pitchFamily="34" charset="0"/>
              </a:rPr>
              <a:t>noSQL</a:t>
            </a:r>
            <a:r>
              <a:rPr lang="en-US" b="1" u="sng" dirty="0">
                <a:latin typeface="Arial" panose="020B0604020202020204" pitchFamily="34" charset="0"/>
                <a:cs typeface="Arial" panose="020B0604020202020204" pitchFamily="34" charset="0"/>
              </a:rPr>
              <a:t> Database </a:t>
            </a:r>
          </a:p>
          <a:p>
            <a:endParaRPr lang="en-US" b="1" u="sng"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It uses a </a:t>
            </a:r>
            <a:r>
              <a:rPr lang="en-US" b="1" u="sng" dirty="0">
                <a:latin typeface="Arial" panose="020B0604020202020204" pitchFamily="34" charset="0"/>
                <a:cs typeface="Arial" panose="020B0604020202020204" pitchFamily="34" charset="0"/>
              </a:rPr>
              <a:t>document-oriented model </a:t>
            </a:r>
            <a:r>
              <a:rPr lang="en-US" dirty="0">
                <a:latin typeface="Arial" panose="020B0604020202020204" pitchFamily="34" charset="0"/>
                <a:cs typeface="Arial" panose="020B0604020202020204" pitchFamily="34" charset="0"/>
              </a:rPr>
              <a:t>as opposed to a table-based relational model (SQL)</a:t>
            </a:r>
          </a:p>
          <a:p>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stores data in </a:t>
            </a:r>
            <a:r>
              <a:rPr lang="en-US" b="1" u="sng" dirty="0">
                <a:latin typeface="Arial" panose="020B0604020202020204" pitchFamily="34" charset="0"/>
                <a:cs typeface="Arial" panose="020B0604020202020204" pitchFamily="34" charset="0"/>
              </a:rPr>
              <a:t>BSON Format</a:t>
            </a:r>
            <a:r>
              <a:rPr lang="en-US" dirty="0">
                <a:latin typeface="Arial" panose="020B0604020202020204" pitchFamily="34" charset="0"/>
                <a:cs typeface="Arial" panose="020B0604020202020204" pitchFamily="34" charset="0"/>
              </a:rPr>
              <a:t> (effectively compressed JSONs)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MongoDB has tons of </a:t>
            </a:r>
            <a:r>
              <a:rPr lang="en-US" b="1" u="sng" dirty="0">
                <a:latin typeface="Arial" panose="020B0604020202020204" pitchFamily="34" charset="0"/>
                <a:cs typeface="Arial" panose="020B0604020202020204" pitchFamily="34" charset="0"/>
              </a:rPr>
              <a:t>drivers and packages</a:t>
            </a:r>
            <a:r>
              <a:rPr lang="en-US" dirty="0">
                <a:latin typeface="Arial" panose="020B0604020202020204" pitchFamily="34" charset="0"/>
                <a:cs typeface="Arial" panose="020B0604020202020204" pitchFamily="34" charset="0"/>
              </a:rPr>
              <a:t> for connecting to Node, C++, Java, etc. </a:t>
            </a:r>
          </a:p>
        </p:txBody>
      </p:sp>
    </p:spTree>
    <p:extLst>
      <p:ext uri="{BB962C8B-B14F-4D97-AF65-F5344CB8AC3E}">
        <p14:creationId xmlns:p14="http://schemas.microsoft.com/office/powerpoint/2010/main" val="3275742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Databases (SQL)</a:t>
            </a:r>
          </a:p>
        </p:txBody>
      </p:sp>
      <p:graphicFrame>
        <p:nvGraphicFramePr>
          <p:cNvPr id="3" name="Table 2"/>
          <p:cNvGraphicFramePr>
            <a:graphicFrameLocks noGrp="1"/>
          </p:cNvGraphicFramePr>
          <p:nvPr>
            <p:extLst>
              <p:ext uri="{D42A27DB-BD31-4B8C-83A1-F6EECF244321}">
                <p14:modId xmlns:p14="http://schemas.microsoft.com/office/powerpoint/2010/main" val="1061520954"/>
              </p:ext>
            </p:extLst>
          </p:nvPr>
        </p:nvGraphicFramePr>
        <p:xfrm>
          <a:off x="381000" y="990600"/>
          <a:ext cx="6644640" cy="1925320"/>
        </p:xfrm>
        <a:graphic>
          <a:graphicData uri="http://schemas.openxmlformats.org/drawingml/2006/table">
            <a:tbl>
              <a:tblPr firstRow="1" bandRow="1">
                <a:tableStyleId>{5C22544A-7EE6-4342-B048-85BDC9FD1C3A}</a:tableStyleId>
              </a:tblPr>
              <a:tblGrid>
                <a:gridCol w="1661160">
                  <a:extLst>
                    <a:ext uri="{9D8B030D-6E8A-4147-A177-3AD203B41FA5}">
                      <a16:colId xmlns:a16="http://schemas.microsoft.com/office/drawing/2014/main" val="716330608"/>
                    </a:ext>
                  </a:extLst>
                </a:gridCol>
                <a:gridCol w="1661160">
                  <a:extLst>
                    <a:ext uri="{9D8B030D-6E8A-4147-A177-3AD203B41FA5}">
                      <a16:colId xmlns:a16="http://schemas.microsoft.com/office/drawing/2014/main" val="1449686933"/>
                    </a:ext>
                  </a:extLst>
                </a:gridCol>
                <a:gridCol w="1661160">
                  <a:extLst>
                    <a:ext uri="{9D8B030D-6E8A-4147-A177-3AD203B41FA5}">
                      <a16:colId xmlns:a16="http://schemas.microsoft.com/office/drawing/2014/main" val="3587768078"/>
                    </a:ext>
                  </a:extLst>
                </a:gridCol>
                <a:gridCol w="1661160">
                  <a:extLst>
                    <a:ext uri="{9D8B030D-6E8A-4147-A177-3AD203B41FA5}">
                      <a16:colId xmlns:a16="http://schemas.microsoft.com/office/drawing/2014/main" val="785359734"/>
                    </a:ext>
                  </a:extLst>
                </a:gridCol>
              </a:tblGrid>
              <a:tr h="370840">
                <a:tc>
                  <a:txBody>
                    <a:bodyPr/>
                    <a:lstStyle/>
                    <a:p>
                      <a:pPr algn="ctr"/>
                      <a:r>
                        <a:rPr lang="en-US" sz="1400" dirty="0">
                          <a:latin typeface="Arial" panose="020B0604020202020204" pitchFamily="34" charset="0"/>
                          <a:cs typeface="Arial" panose="020B0604020202020204" pitchFamily="34" charset="0"/>
                        </a:rPr>
                        <a:t>ID</a:t>
                      </a:r>
                    </a:p>
                  </a:txBody>
                  <a:tcPr anchor="ctr"/>
                </a:tc>
                <a:tc>
                  <a:txBody>
                    <a:bodyPr/>
                    <a:lstStyle/>
                    <a:p>
                      <a:pPr algn="ctr"/>
                      <a:r>
                        <a:rPr lang="en-US" sz="1400" dirty="0">
                          <a:latin typeface="Arial" panose="020B0604020202020204" pitchFamily="34" charset="0"/>
                          <a:cs typeface="Arial" panose="020B0604020202020204" pitchFamily="34" charset="0"/>
                        </a:rPr>
                        <a:t>Title</a:t>
                      </a:r>
                    </a:p>
                  </a:txBody>
                  <a:tcPr anchor="ctr"/>
                </a:tc>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Published</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1</a:t>
                      </a:r>
                    </a:p>
                  </a:txBody>
                  <a:tcPr anchor="ctr"/>
                </a:tc>
                <a:tc>
                  <a:txBody>
                    <a:bodyPr/>
                    <a:lstStyle/>
                    <a:p>
                      <a:pPr algn="ctr"/>
                      <a:r>
                        <a:rPr lang="en-US" sz="1400" dirty="0">
                          <a:latin typeface="Arial" panose="020B0604020202020204" pitchFamily="34" charset="0"/>
                          <a:cs typeface="Arial" panose="020B0604020202020204" pitchFamily="34" charset="0"/>
                        </a:rPr>
                        <a:t>The History</a:t>
                      </a:r>
                      <a:r>
                        <a:rPr lang="en-US" sz="1400" baseline="0" dirty="0">
                          <a:latin typeface="Arial" panose="020B0604020202020204" pitchFamily="34" charset="0"/>
                          <a:cs typeface="Arial" panose="020B0604020202020204" pitchFamily="34" charset="0"/>
                        </a:rPr>
                        <a:t> of Blah</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2010</a:t>
                      </a:r>
                    </a:p>
                  </a:txBody>
                  <a:tcPr anchor="ctr"/>
                </a:tc>
                <a:extLst>
                  <a:ext uri="{0D108BD9-81ED-4DB2-BD59-A6C34878D82A}">
                    <a16:rowId xmlns:a16="http://schemas.microsoft.com/office/drawing/2014/main" val="2422042495"/>
                  </a:ext>
                </a:extLst>
              </a:tr>
              <a:tr h="370840">
                <a:tc>
                  <a:txBody>
                    <a:bodyPr/>
                    <a:lstStyle/>
                    <a:p>
                      <a:pPr algn="ctr"/>
                      <a:r>
                        <a:rPr lang="en-US" sz="1400" dirty="0">
                          <a:latin typeface="Arial" panose="020B0604020202020204" pitchFamily="34" charset="0"/>
                          <a:cs typeface="Arial" panose="020B0604020202020204" pitchFamily="34" charset="0"/>
                        </a:rPr>
                        <a:t>2</a:t>
                      </a:r>
                    </a:p>
                  </a:txBody>
                  <a:tcPr anchor="ctr"/>
                </a:tc>
                <a:tc>
                  <a:txBody>
                    <a:bodyPr/>
                    <a:lstStyle/>
                    <a:p>
                      <a:pPr algn="ctr"/>
                      <a:r>
                        <a:rPr lang="en-US" sz="1400" dirty="0">
                          <a:latin typeface="Arial" panose="020B0604020202020204" pitchFamily="34" charset="0"/>
                          <a:cs typeface="Arial" panose="020B0604020202020204" pitchFamily="34" charset="0"/>
                        </a:rPr>
                        <a:t>The Chronicles</a:t>
                      </a:r>
                      <a:r>
                        <a:rPr lang="en-US" sz="1400" baseline="0" dirty="0">
                          <a:latin typeface="Arial" panose="020B0604020202020204" pitchFamily="34" charset="0"/>
                          <a:cs typeface="Arial" panose="020B0604020202020204" pitchFamily="34" charset="0"/>
                        </a:rPr>
                        <a:t> of </a:t>
                      </a:r>
                      <a:r>
                        <a:rPr lang="en-US" sz="1400" baseline="0" dirty="0" err="1">
                          <a:latin typeface="Arial" panose="020B0604020202020204" pitchFamily="34" charset="0"/>
                          <a:cs typeface="Arial" panose="020B0604020202020204" pitchFamily="34" charset="0"/>
                        </a:rPr>
                        <a:t>Blahrnia</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2011</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3</a:t>
                      </a:r>
                    </a:p>
                  </a:txBody>
                  <a:tcPr anchor="ctr"/>
                </a:tc>
                <a:tc>
                  <a:txBody>
                    <a:bodyPr/>
                    <a:lstStyle/>
                    <a:p>
                      <a:pPr algn="ctr"/>
                      <a:r>
                        <a:rPr lang="en-US" sz="1400" dirty="0">
                          <a:latin typeface="Arial" panose="020B0604020202020204" pitchFamily="34" charset="0"/>
                          <a:cs typeface="Arial" panose="020B0604020202020204" pitchFamily="34" charset="0"/>
                        </a:rPr>
                        <a:t>Love</a:t>
                      </a:r>
                      <a:r>
                        <a:rPr lang="en-US" sz="1400" baseline="0" dirty="0">
                          <a:latin typeface="Arial" panose="020B0604020202020204" pitchFamily="34" charset="0"/>
                          <a:cs typeface="Arial" panose="020B0604020202020204" pitchFamily="34" charset="0"/>
                        </a:rPr>
                        <a:t> in the Time of Blah</a:t>
                      </a:r>
                      <a:r>
                        <a:rPr lang="en-US" sz="1400" dirty="0">
                          <a:latin typeface="Arial" panose="020B0604020202020204" pitchFamily="34" charset="0"/>
                          <a:cs typeface="Arial" panose="020B0604020202020204" pitchFamily="34" charset="0"/>
                        </a:rPr>
                        <a:t> </a:t>
                      </a:r>
                    </a:p>
                  </a:txBody>
                  <a:tcPr anchor="ctr"/>
                </a:tc>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algn="ctr"/>
                      <a:r>
                        <a:rPr lang="en-US" sz="1400" dirty="0">
                          <a:latin typeface="Arial" panose="020B0604020202020204" pitchFamily="34" charset="0"/>
                          <a:cs typeface="Arial" panose="020B0604020202020204" pitchFamily="34" charset="0"/>
                        </a:rPr>
                        <a:t>2013</a:t>
                      </a:r>
                    </a:p>
                  </a:txBody>
                  <a:tcPr anchor="ctr"/>
                </a:tc>
                <a:extLst>
                  <a:ext uri="{0D108BD9-81ED-4DB2-BD59-A6C34878D82A}">
                    <a16:rowId xmlns:a16="http://schemas.microsoft.com/office/drawing/2014/main" val="371018975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03769500"/>
              </p:ext>
            </p:extLst>
          </p:nvPr>
        </p:nvGraphicFramePr>
        <p:xfrm>
          <a:off x="2727326" y="4038600"/>
          <a:ext cx="6096000" cy="1590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716330608"/>
                    </a:ext>
                  </a:extLst>
                </a:gridCol>
                <a:gridCol w="2032000">
                  <a:extLst>
                    <a:ext uri="{9D8B030D-6E8A-4147-A177-3AD203B41FA5}">
                      <a16:colId xmlns:a16="http://schemas.microsoft.com/office/drawing/2014/main" val="1449686933"/>
                    </a:ext>
                  </a:extLst>
                </a:gridCol>
                <a:gridCol w="2032000">
                  <a:extLst>
                    <a:ext uri="{9D8B030D-6E8A-4147-A177-3AD203B41FA5}">
                      <a16:colId xmlns:a16="http://schemas.microsoft.com/office/drawing/2014/main" val="3587768078"/>
                    </a:ext>
                  </a:extLst>
                </a:gridCol>
              </a:tblGrid>
              <a:tr h="370840">
                <a:tc>
                  <a:txBody>
                    <a:bodyPr/>
                    <a:lstStyle/>
                    <a:p>
                      <a:pPr algn="ctr"/>
                      <a:r>
                        <a:rPr lang="en-US" sz="1400" dirty="0">
                          <a:latin typeface="Arial" panose="020B0604020202020204" pitchFamily="34" charset="0"/>
                          <a:cs typeface="Arial" panose="020B0604020202020204" pitchFamily="34" charset="0"/>
                        </a:rPr>
                        <a:t>Author</a:t>
                      </a:r>
                    </a:p>
                  </a:txBody>
                  <a:tcPr anchor="ctr"/>
                </a:tc>
                <a:tc>
                  <a:txBody>
                    <a:bodyPr/>
                    <a:lstStyle/>
                    <a:p>
                      <a:pPr algn="ctr"/>
                      <a:r>
                        <a:rPr lang="en-US" sz="1400" dirty="0">
                          <a:latin typeface="Arial" panose="020B0604020202020204" pitchFamily="34" charset="0"/>
                          <a:cs typeface="Arial" panose="020B0604020202020204" pitchFamily="34" charset="0"/>
                        </a:rPr>
                        <a:t>Email</a:t>
                      </a:r>
                    </a:p>
                  </a:txBody>
                  <a:tcPr anchor="ctr"/>
                </a:tc>
                <a:tc>
                  <a:txBody>
                    <a:bodyPr/>
                    <a:lstStyle/>
                    <a:p>
                      <a:pPr algn="ctr"/>
                      <a:r>
                        <a:rPr lang="en-US" sz="1400" dirty="0">
                          <a:latin typeface="Arial" panose="020B0604020202020204" pitchFamily="34" charset="0"/>
                          <a:cs typeface="Arial" panose="020B0604020202020204" pitchFamily="34" charset="0"/>
                        </a:rPr>
                        <a:t>Phone Number</a:t>
                      </a:r>
                    </a:p>
                  </a:txBody>
                  <a:tcPr anchor="ctr"/>
                </a:tc>
                <a:extLst>
                  <a:ext uri="{0D108BD9-81ED-4DB2-BD59-A6C34878D82A}">
                    <a16:rowId xmlns:a16="http://schemas.microsoft.com/office/drawing/2014/main" val="2144436540"/>
                  </a:ext>
                </a:extLst>
              </a:tr>
              <a:tr h="370840">
                <a:tc>
                  <a:txBody>
                    <a:bodyPr/>
                    <a:lstStyle/>
                    <a:p>
                      <a:pPr algn="ctr"/>
                      <a:r>
                        <a:rPr lang="en-US" sz="1400" dirty="0">
                          <a:latin typeface="Arial" panose="020B0604020202020204" pitchFamily="34" charset="0"/>
                          <a:cs typeface="Arial" panose="020B0604020202020204" pitchFamily="34" charset="0"/>
                        </a:rPr>
                        <a:t>Blah </a:t>
                      </a:r>
                      <a:r>
                        <a:rPr lang="en-US" sz="1400" dirty="0" err="1">
                          <a:latin typeface="Arial" panose="020B0604020202020204" pitchFamily="34" charset="0"/>
                          <a:cs typeface="Arial" panose="020B0604020202020204" pitchFamily="34" charset="0"/>
                        </a:rPr>
                        <a:t>Matic</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3"/>
                        </a:rPr>
                        <a:t>blahston@gmail.com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911-546-5454</a:t>
                      </a:r>
                    </a:p>
                  </a:txBody>
                  <a:tcPr anchor="ctr"/>
                </a:tc>
                <a:extLst>
                  <a:ext uri="{0D108BD9-81ED-4DB2-BD59-A6C34878D82A}">
                    <a16:rowId xmlns:a16="http://schemas.microsoft.com/office/drawing/2014/main" val="2422042495"/>
                  </a:ext>
                </a:extLst>
              </a:tr>
              <a:tr h="477520">
                <a:tc>
                  <a:txBody>
                    <a:bodyPr/>
                    <a:lstStyle/>
                    <a:p>
                      <a:pPr algn="ctr"/>
                      <a:r>
                        <a:rPr lang="en-US" sz="1400" dirty="0">
                          <a:latin typeface="Arial" panose="020B0604020202020204" pitchFamily="34" charset="0"/>
                          <a:cs typeface="Arial" panose="020B0604020202020204" pitchFamily="34" charset="0"/>
                        </a:rPr>
                        <a:t>Sir</a:t>
                      </a:r>
                      <a:r>
                        <a:rPr lang="en-US" sz="1400" baseline="0" dirty="0">
                          <a:latin typeface="Arial" panose="020B0604020202020204" pitchFamily="34" charset="0"/>
                          <a:cs typeface="Arial" panose="020B0604020202020204" pitchFamily="34" charset="0"/>
                        </a:rPr>
                        <a:t> </a:t>
                      </a:r>
                      <a:r>
                        <a:rPr lang="en-US" sz="1400" baseline="0" dirty="0" err="1">
                          <a:latin typeface="Arial" panose="020B0604020202020204" pitchFamily="34" charset="0"/>
                          <a:cs typeface="Arial" panose="020B0604020202020204" pitchFamily="34" charset="0"/>
                        </a:rPr>
                        <a:t>Blahston</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hlinkClick r:id="rId4"/>
                        </a:rPr>
                        <a:t>blahby@gmail.com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911-544-5112</a:t>
                      </a:r>
                    </a:p>
                  </a:txBody>
                  <a:tcPr anchor="ctr"/>
                </a:tc>
                <a:extLst>
                  <a:ext uri="{0D108BD9-81ED-4DB2-BD59-A6C34878D82A}">
                    <a16:rowId xmlns:a16="http://schemas.microsoft.com/office/drawing/2014/main" val="2817286614"/>
                  </a:ext>
                </a:extLst>
              </a:tr>
              <a:tr h="370840">
                <a:tc>
                  <a:txBody>
                    <a:bodyPr/>
                    <a:lstStyle/>
                    <a:p>
                      <a:pPr algn="ctr"/>
                      <a:r>
                        <a:rPr lang="en-US" sz="1400" dirty="0">
                          <a:latin typeface="Arial" panose="020B0604020202020204" pitchFamily="34" charset="0"/>
                          <a:cs typeface="Arial" panose="020B0604020202020204" pitchFamily="34" charset="0"/>
                        </a:rPr>
                        <a:t>Gabriel Garcia Blah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Arial" panose="020B0604020202020204" pitchFamily="34" charset="0"/>
                          <a:cs typeface="Arial" panose="020B0604020202020204" pitchFamily="34" charset="0"/>
                          <a:hlinkClick r:id="rId5"/>
                        </a:rPr>
                        <a:t>blahby231@gmail.com</a:t>
                      </a:r>
                      <a:endParaRPr lang="en-US" sz="1400" dirty="0">
                        <a:latin typeface="Arial" panose="020B0604020202020204" pitchFamily="34" charset="0"/>
                        <a:cs typeface="Arial" panose="020B0604020202020204" pitchFamily="34" charset="0"/>
                      </a:endParaRPr>
                    </a:p>
                  </a:txBody>
                  <a:tcPr anchor="ctr"/>
                </a:tc>
                <a:tc>
                  <a:txBody>
                    <a:bodyPr/>
                    <a:lstStyle/>
                    <a:p>
                      <a:pPr algn="ctr"/>
                      <a:r>
                        <a:rPr lang="en-US" sz="1400" dirty="0">
                          <a:latin typeface="Arial" panose="020B0604020202020204" pitchFamily="34" charset="0"/>
                          <a:cs typeface="Arial" panose="020B0604020202020204" pitchFamily="34" charset="0"/>
                        </a:rPr>
                        <a:t>125-215-5645</a:t>
                      </a:r>
                    </a:p>
                  </a:txBody>
                  <a:tcPr anchor="ctr"/>
                </a:tc>
                <a:extLst>
                  <a:ext uri="{0D108BD9-81ED-4DB2-BD59-A6C34878D82A}">
                    <a16:rowId xmlns:a16="http://schemas.microsoft.com/office/drawing/2014/main" val="3710189752"/>
                  </a:ext>
                </a:extLst>
              </a:tr>
            </a:tbl>
          </a:graphicData>
        </a:graphic>
      </p:graphicFrame>
      <p:cxnSp>
        <p:nvCxnSpPr>
          <p:cNvPr id="8" name="Elbow Connector 7"/>
          <p:cNvCxnSpPr/>
          <p:nvPr/>
        </p:nvCxnSpPr>
        <p:spPr>
          <a:xfrm rot="5400000">
            <a:off x="3629660" y="3096260"/>
            <a:ext cx="1122680" cy="762000"/>
          </a:xfrm>
          <a:prstGeom prst="bentConnector3">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205423" y="3495432"/>
            <a:ext cx="2385377" cy="1152768"/>
          </a:xfrm>
          <a:prstGeom prst="rect">
            <a:avLst/>
          </a:prstGeom>
          <a:ln>
            <a:solidFill>
              <a:schemeClr val="accent1"/>
            </a:solid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2000" b="1" i="1" dirty="0">
                <a:latin typeface="Arial" panose="020B0604020202020204" pitchFamily="34" charset="0"/>
                <a:cs typeface="Arial" panose="020B0604020202020204" pitchFamily="34" charset="0"/>
              </a:rPr>
              <a:t>SQL relies on Joins to combine relevant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909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Tree>
    <p:extLst>
      <p:ext uri="{BB962C8B-B14F-4D97-AF65-F5344CB8AC3E}">
        <p14:creationId xmlns:p14="http://schemas.microsoft.com/office/powerpoint/2010/main" val="2971976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Database (</a:t>
            </a:r>
            <a:r>
              <a:rPr lang="en-US" dirty="0" err="1"/>
              <a:t>noSQL</a:t>
            </a:r>
            <a:r>
              <a:rPr lang="en-US" dirty="0"/>
              <a:t>)</a:t>
            </a:r>
          </a:p>
        </p:txBody>
      </p:sp>
      <p:pic>
        <p:nvPicPr>
          <p:cNvPr id="3" name="Picture 2"/>
          <p:cNvPicPr>
            <a:picLocks noChangeAspect="1"/>
          </p:cNvPicPr>
          <p:nvPr/>
        </p:nvPicPr>
        <p:blipFill rotWithShape="1">
          <a:blip r:embed="rId3"/>
          <a:srcRect b="7879"/>
          <a:stretch/>
        </p:blipFill>
        <p:spPr>
          <a:xfrm>
            <a:off x="158751" y="838200"/>
            <a:ext cx="5327650" cy="5354068"/>
          </a:xfrm>
          <a:prstGeom prst="rect">
            <a:avLst/>
          </a:prstGeom>
        </p:spPr>
      </p:pic>
      <p:sp>
        <p:nvSpPr>
          <p:cNvPr id="4" name="Content Placeholder 2"/>
          <p:cNvSpPr txBox="1">
            <a:spLocks/>
          </p:cNvSpPr>
          <p:nvPr/>
        </p:nvSpPr>
        <p:spPr>
          <a:xfrm>
            <a:off x="5775326" y="2057400"/>
            <a:ext cx="3087051" cy="2438134"/>
          </a:xfrm>
          <a:prstGeom prst="rect">
            <a:avLst/>
          </a:prstGeom>
          <a:ln>
            <a:noFill/>
          </a:ln>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b="1" i="1" dirty="0" err="1">
                <a:latin typeface="Arial" panose="020B0604020202020204" pitchFamily="34" charset="0"/>
                <a:cs typeface="Arial" panose="020B0604020202020204" pitchFamily="34" charset="0"/>
              </a:rPr>
              <a:t>noSQL</a:t>
            </a:r>
            <a:r>
              <a:rPr lang="en-US" sz="2000" b="1" i="1" dirty="0">
                <a:latin typeface="Arial" panose="020B0604020202020204" pitchFamily="34" charset="0"/>
                <a:cs typeface="Arial" panose="020B0604020202020204" pitchFamily="34" charset="0"/>
              </a:rPr>
              <a:t> Databases on the other hand are effectively JSONs.</a:t>
            </a:r>
          </a:p>
          <a:p>
            <a:endParaRPr lang="en-US" sz="2000" b="1" i="1" dirty="0">
              <a:latin typeface="Arial" panose="020B0604020202020204" pitchFamily="34" charset="0"/>
              <a:cs typeface="Arial" panose="020B0604020202020204" pitchFamily="34" charset="0"/>
            </a:endParaRPr>
          </a:p>
          <a:p>
            <a:r>
              <a:rPr lang="en-US" sz="2000" b="1" i="1" dirty="0">
                <a:latin typeface="Arial" panose="020B0604020202020204" pitchFamily="34" charset="0"/>
                <a:cs typeface="Arial" panose="020B0604020202020204" pitchFamily="34" charset="0"/>
              </a:rPr>
              <a:t>They excel at heterogeneous data formats and are easy to implement.</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814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pic>
        <p:nvPicPr>
          <p:cNvPr id="4" name="Picture 3" descr="C:\Users\ahaque89\Downloads\MongoDB Storage  - New Page (1).png"/>
          <p:cNvPicPr/>
          <p:nvPr/>
        </p:nvPicPr>
        <p:blipFill rotWithShape="1">
          <a:blip r:embed="rId3" cstate="print">
            <a:extLst>
              <a:ext uri="{28A0092B-C50C-407E-A947-70E740481C1C}">
                <a14:useLocalDpi xmlns:a14="http://schemas.microsoft.com/office/drawing/2010/main" val="0"/>
              </a:ext>
            </a:extLst>
          </a:blip>
          <a:srcRect l="2857" t="4214" r="3062" b="3652"/>
          <a:stretch/>
        </p:blipFill>
        <p:spPr bwMode="auto">
          <a:xfrm>
            <a:off x="304800" y="810299"/>
            <a:ext cx="6857999" cy="5174990"/>
          </a:xfrm>
          <a:prstGeom prst="rect">
            <a:avLst/>
          </a:prstGeom>
          <a:noFill/>
          <a:ln>
            <a:noFill/>
          </a:ln>
          <a:extLst>
            <a:ext uri="{53640926-AAD7-44D8-BBD7-CCE9431645EC}">
              <a14:shadowObscured xmlns:a14="http://schemas.microsoft.com/office/drawing/2010/main"/>
            </a:ext>
          </a:extLst>
        </p:spPr>
      </p:pic>
      <p:pic>
        <p:nvPicPr>
          <p:cNvPr id="10" name="Picture 2" descr="http://photos3.meetupstatic.com/photos/event/c/9/7/c/highres_1439158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9000" y="5638800"/>
            <a:ext cx="19050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5215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MongoDB Storage</a:t>
            </a:r>
          </a:p>
        </p:txBody>
      </p:sp>
      <p:graphicFrame>
        <p:nvGraphicFramePr>
          <p:cNvPr id="3" name="Table 2"/>
          <p:cNvGraphicFramePr>
            <a:graphicFrameLocks noGrp="1"/>
          </p:cNvGraphicFramePr>
          <p:nvPr>
            <p:extLst>
              <p:ext uri="{D42A27DB-BD31-4B8C-83A1-F6EECF244321}">
                <p14:modId xmlns:p14="http://schemas.microsoft.com/office/powerpoint/2010/main" val="2560567603"/>
              </p:ext>
            </p:extLst>
          </p:nvPr>
        </p:nvGraphicFramePr>
        <p:xfrm>
          <a:off x="457200" y="816784"/>
          <a:ext cx="8229600" cy="44196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42023422"/>
                    </a:ext>
                  </a:extLst>
                </a:gridCol>
                <a:gridCol w="4114800">
                  <a:extLst>
                    <a:ext uri="{9D8B030D-6E8A-4147-A177-3AD203B41FA5}">
                      <a16:colId xmlns:a16="http://schemas.microsoft.com/office/drawing/2014/main" val="2875967853"/>
                    </a:ext>
                  </a:extLst>
                </a:gridCol>
              </a:tblGrid>
              <a:tr h="579620">
                <a:tc>
                  <a:txBody>
                    <a:bodyPr/>
                    <a:lstStyle/>
                    <a:p>
                      <a:pPr algn="ctr"/>
                      <a:r>
                        <a:rPr lang="en-US" sz="2000" dirty="0">
                          <a:latin typeface="Arial" panose="020B0604020202020204" pitchFamily="34" charset="0"/>
                          <a:cs typeface="Arial" panose="020B0604020202020204" pitchFamily="34" charset="0"/>
                        </a:rPr>
                        <a:t>SQL Term</a:t>
                      </a:r>
                    </a:p>
                  </a:txBody>
                  <a:tcPr anchor="ctr"/>
                </a:tc>
                <a:tc>
                  <a:txBody>
                    <a:bodyPr/>
                    <a:lstStyle/>
                    <a:p>
                      <a:pPr algn="ctr"/>
                      <a:r>
                        <a:rPr lang="en-US" sz="2000" dirty="0" err="1">
                          <a:latin typeface="Arial" panose="020B0604020202020204" pitchFamily="34" charset="0"/>
                          <a:cs typeface="Arial" panose="020B0604020202020204" pitchFamily="34" charset="0"/>
                        </a:rPr>
                        <a:t>noSQL</a:t>
                      </a:r>
                      <a:r>
                        <a:rPr lang="en-US" sz="2000" baseline="0" dirty="0">
                          <a:latin typeface="Arial" panose="020B0604020202020204" pitchFamily="34" charset="0"/>
                          <a:cs typeface="Arial" panose="020B0604020202020204" pitchFamily="34" charset="0"/>
                        </a:rPr>
                        <a:t> Term</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181349000"/>
                  </a:ext>
                </a:extLst>
              </a:tr>
              <a:tr h="959995">
                <a:tc>
                  <a:txBody>
                    <a:bodyPr/>
                    <a:lstStyle/>
                    <a:p>
                      <a:pPr algn="ctr"/>
                      <a:r>
                        <a:rPr lang="en-US" sz="2000" dirty="0">
                          <a:latin typeface="Arial" panose="020B0604020202020204" pitchFamily="34" charset="0"/>
                          <a:cs typeface="Arial" panose="020B0604020202020204" pitchFamily="34" charset="0"/>
                        </a:rPr>
                        <a:t>Database</a:t>
                      </a:r>
                    </a:p>
                  </a:txBody>
                  <a:tcPr anchor="ctr"/>
                </a:tc>
                <a:tc>
                  <a:txBody>
                    <a:bodyPr/>
                    <a:lstStyle/>
                    <a:p>
                      <a:pPr algn="ctr"/>
                      <a:r>
                        <a:rPr lang="en-US" sz="2000" b="1" dirty="0">
                          <a:latin typeface="Arial" panose="020B0604020202020204" pitchFamily="34" charset="0"/>
                          <a:cs typeface="Arial" panose="020B0604020202020204" pitchFamily="34" charset="0"/>
                        </a:rPr>
                        <a:t>Database</a:t>
                      </a:r>
                    </a:p>
                  </a:txBody>
                  <a:tcPr anchor="ctr"/>
                </a:tc>
                <a:extLst>
                  <a:ext uri="{0D108BD9-81ED-4DB2-BD59-A6C34878D82A}">
                    <a16:rowId xmlns:a16="http://schemas.microsoft.com/office/drawing/2014/main" val="2212875561"/>
                  </a:ext>
                </a:extLst>
              </a:tr>
              <a:tr h="959995">
                <a:tc>
                  <a:txBody>
                    <a:bodyPr/>
                    <a:lstStyle/>
                    <a:p>
                      <a:pPr algn="ctr"/>
                      <a:r>
                        <a:rPr lang="en-US" sz="2000" dirty="0">
                          <a:latin typeface="Arial" panose="020B0604020202020204" pitchFamily="34" charset="0"/>
                          <a:cs typeface="Arial" panose="020B0604020202020204" pitchFamily="34" charset="0"/>
                        </a:rPr>
                        <a:t>Table</a:t>
                      </a:r>
                    </a:p>
                  </a:txBody>
                  <a:tcPr anchor="ctr"/>
                </a:tc>
                <a:tc>
                  <a:txBody>
                    <a:bodyPr/>
                    <a:lstStyle/>
                    <a:p>
                      <a:pPr algn="ctr"/>
                      <a:r>
                        <a:rPr lang="en-US" sz="2000" b="1" dirty="0">
                          <a:latin typeface="Arial" panose="020B0604020202020204" pitchFamily="34" charset="0"/>
                          <a:cs typeface="Arial" panose="020B0604020202020204" pitchFamily="34" charset="0"/>
                        </a:rPr>
                        <a:t>Collection</a:t>
                      </a:r>
                    </a:p>
                  </a:txBody>
                  <a:tcPr anchor="ctr"/>
                </a:tc>
                <a:extLst>
                  <a:ext uri="{0D108BD9-81ED-4DB2-BD59-A6C34878D82A}">
                    <a16:rowId xmlns:a16="http://schemas.microsoft.com/office/drawing/2014/main" val="2204670341"/>
                  </a:ext>
                </a:extLst>
              </a:tr>
              <a:tr h="959995">
                <a:tc>
                  <a:txBody>
                    <a:bodyPr/>
                    <a:lstStyle/>
                    <a:p>
                      <a:pPr algn="ctr"/>
                      <a:r>
                        <a:rPr lang="en-US" sz="2000" dirty="0">
                          <a:latin typeface="Arial" panose="020B0604020202020204" pitchFamily="34" charset="0"/>
                          <a:cs typeface="Arial" panose="020B0604020202020204" pitchFamily="34" charset="0"/>
                        </a:rPr>
                        <a:t>Row</a:t>
                      </a:r>
                    </a:p>
                  </a:txBody>
                  <a:tcPr anchor="ctr"/>
                </a:tc>
                <a:tc>
                  <a:txBody>
                    <a:bodyPr/>
                    <a:lstStyle/>
                    <a:p>
                      <a:pPr algn="ctr"/>
                      <a:r>
                        <a:rPr lang="en-US" sz="2000" b="1" dirty="0">
                          <a:latin typeface="Arial" panose="020B0604020202020204" pitchFamily="34" charset="0"/>
                          <a:cs typeface="Arial" panose="020B0604020202020204" pitchFamily="34" charset="0"/>
                        </a:rPr>
                        <a:t>Document</a:t>
                      </a:r>
                    </a:p>
                  </a:txBody>
                  <a:tcPr anchor="ctr"/>
                </a:tc>
                <a:extLst>
                  <a:ext uri="{0D108BD9-81ED-4DB2-BD59-A6C34878D82A}">
                    <a16:rowId xmlns:a16="http://schemas.microsoft.com/office/drawing/2014/main" val="790836931"/>
                  </a:ext>
                </a:extLst>
              </a:tr>
              <a:tr h="959995">
                <a:tc>
                  <a:txBody>
                    <a:bodyPr/>
                    <a:lstStyle/>
                    <a:p>
                      <a:pPr algn="ctr"/>
                      <a:r>
                        <a:rPr lang="en-US" sz="2000">
                          <a:latin typeface="Arial" panose="020B0604020202020204" pitchFamily="34" charset="0"/>
                          <a:cs typeface="Arial" panose="020B0604020202020204" pitchFamily="34" charset="0"/>
                        </a:rPr>
                        <a:t>Column</a:t>
                      </a:r>
                      <a:endParaRPr lang="en-US" sz="2000" dirty="0">
                        <a:latin typeface="Arial" panose="020B0604020202020204" pitchFamily="34" charset="0"/>
                        <a:cs typeface="Arial" panose="020B0604020202020204" pitchFamily="34" charset="0"/>
                      </a:endParaRPr>
                    </a:p>
                  </a:txBody>
                  <a:tcPr anchor="ctr"/>
                </a:tc>
                <a:tc>
                  <a:txBody>
                    <a:bodyPr/>
                    <a:lstStyle/>
                    <a:p>
                      <a:pPr algn="ctr"/>
                      <a:r>
                        <a:rPr lang="en-US" sz="2000" b="1" dirty="0">
                          <a:latin typeface="Arial" panose="020B0604020202020204" pitchFamily="34" charset="0"/>
                          <a:cs typeface="Arial" panose="020B0604020202020204" pitchFamily="34" charset="0"/>
                        </a:rPr>
                        <a:t>Field</a:t>
                      </a:r>
                    </a:p>
                  </a:txBody>
                  <a:tcPr anchor="ctr"/>
                </a:tc>
                <a:extLst>
                  <a:ext uri="{0D108BD9-81ED-4DB2-BD59-A6C34878D82A}">
                    <a16:rowId xmlns:a16="http://schemas.microsoft.com/office/drawing/2014/main" val="526131251"/>
                  </a:ext>
                </a:extLst>
              </a:tr>
            </a:tbl>
          </a:graphicData>
        </a:graphic>
      </p:graphicFrame>
      <p:sp>
        <p:nvSpPr>
          <p:cNvPr id="6" name="Content Placeholder 2"/>
          <p:cNvSpPr txBox="1">
            <a:spLocks/>
          </p:cNvSpPr>
          <p:nvPr/>
        </p:nvSpPr>
        <p:spPr>
          <a:xfrm>
            <a:off x="304800" y="5442857"/>
            <a:ext cx="8229600" cy="9144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b="1" i="1" dirty="0">
                <a:latin typeface="Arial" panose="020B0604020202020204" pitchFamily="34" charset="0"/>
                <a:cs typeface="Arial" panose="020B0604020202020204" pitchFamily="34" charset="0"/>
              </a:rPr>
              <a:t>Terms are slightly different in the </a:t>
            </a:r>
            <a:r>
              <a:rPr lang="en-US" b="1" i="1" dirty="0" err="1">
                <a:latin typeface="Arial" panose="020B0604020202020204" pitchFamily="34" charset="0"/>
                <a:cs typeface="Arial" panose="020B0604020202020204" pitchFamily="34" charset="0"/>
              </a:rPr>
              <a:t>noSQL</a:t>
            </a:r>
            <a:r>
              <a:rPr lang="en-US" b="1" i="1" dirty="0">
                <a:latin typeface="Arial" panose="020B0604020202020204" pitchFamily="34" charset="0"/>
                <a:cs typeface="Arial" panose="020B0604020202020204" pitchFamily="34" charset="0"/>
              </a:rPr>
              <a:t> context. </a:t>
            </a:r>
          </a:p>
          <a:p>
            <a:pPr marL="0" indent="0" algn="ctr">
              <a:buFont typeface="Arial" panose="020B0604020202020204" pitchFamily="34" charset="0"/>
              <a:buNone/>
            </a:pPr>
            <a:r>
              <a:rPr lang="en-US" i="1" dirty="0">
                <a:latin typeface="Arial" panose="020B0604020202020204" pitchFamily="34" charset="0"/>
                <a:cs typeface="Arial" panose="020B0604020202020204" pitchFamily="34" charset="0"/>
              </a:rPr>
              <a:t>Take note!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9969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5" name="TextBox 4"/>
          <p:cNvSpPr txBox="1"/>
          <p:nvPr/>
        </p:nvSpPr>
        <p:spPr>
          <a:xfrm>
            <a:off x="304800" y="9144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Quick Activity:</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Work with your neighbors to research the following</a:t>
            </a:r>
          </a:p>
          <a:p>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a:t>
            </a:r>
            <a:r>
              <a:rPr lang="en-US" sz="2400" b="1" dirty="0">
                <a:latin typeface="Arial" panose="020B0604020202020204" pitchFamily="34" charset="0"/>
                <a:ea typeface="Roboto" pitchFamily="2" charset="0"/>
                <a:cs typeface="Arial" panose="020B0604020202020204" pitchFamily="34" charset="0"/>
              </a:rPr>
              <a:t>MongoDB Website?</a:t>
            </a: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a:p>
            <a:pPr marL="457200" indent="-457200">
              <a:buAutoNum type="arabicPeriod"/>
            </a:pPr>
            <a:r>
              <a:rPr lang="en-US" sz="2400" dirty="0">
                <a:latin typeface="Arial" panose="020B0604020202020204" pitchFamily="34" charset="0"/>
                <a:ea typeface="Roboto" pitchFamily="2" charset="0"/>
                <a:cs typeface="Arial" panose="020B0604020202020204" pitchFamily="34" charset="0"/>
              </a:rPr>
              <a:t>What are the disadvantages of using a </a:t>
            </a:r>
            <a:r>
              <a:rPr lang="en-US" sz="2400" dirty="0" err="1">
                <a:latin typeface="Arial" panose="020B0604020202020204" pitchFamily="34" charset="0"/>
                <a:ea typeface="Roboto" pitchFamily="2" charset="0"/>
                <a:cs typeface="Arial" panose="020B0604020202020204" pitchFamily="34" charset="0"/>
              </a:rPr>
              <a:t>noSQL</a:t>
            </a:r>
            <a:r>
              <a:rPr lang="en-US" sz="2400" dirty="0">
                <a:latin typeface="Arial" panose="020B0604020202020204" pitchFamily="34" charset="0"/>
                <a:ea typeface="Roboto" pitchFamily="2" charset="0"/>
                <a:cs typeface="Arial" panose="020B0604020202020204" pitchFamily="34" charset="0"/>
              </a:rPr>
              <a:t> database like MongoDB according to the web (places like </a:t>
            </a:r>
            <a:r>
              <a:rPr lang="en-US" sz="2400" dirty="0" err="1">
                <a:latin typeface="Arial" panose="020B0604020202020204" pitchFamily="34" charset="0"/>
                <a:ea typeface="Roboto" pitchFamily="2" charset="0"/>
                <a:cs typeface="Arial" panose="020B0604020202020204" pitchFamily="34" charset="0"/>
              </a:rPr>
              <a:t>Quora</a:t>
            </a:r>
            <a:r>
              <a:rPr lang="en-US" sz="2400" dirty="0">
                <a:latin typeface="Arial" panose="020B0604020202020204" pitchFamily="34" charset="0"/>
                <a:ea typeface="Roboto" pitchFamily="2" charset="0"/>
                <a:cs typeface="Arial" panose="020B0604020202020204" pitchFamily="34" charset="0"/>
              </a:rPr>
              <a:t>)?</a:t>
            </a:r>
          </a:p>
          <a:p>
            <a:pPr marL="457200" indent="-457200">
              <a:buAutoNum type="arabicPeriod"/>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31721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Learn to See Through the..</a:t>
            </a:r>
          </a:p>
        </p:txBody>
      </p:sp>
      <p:pic>
        <p:nvPicPr>
          <p:cNvPr id="2050" name="Picture 2" descr="reaction bullshit bs david bowie rainb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558" y="914400"/>
            <a:ext cx="8499227" cy="44196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68147" y="5504017"/>
            <a:ext cx="8569638" cy="400110"/>
          </a:xfrm>
          <a:prstGeom prst="rect">
            <a:avLst/>
          </a:prstGeom>
        </p:spPr>
        <p:txBody>
          <a:bodyPr wrap="square">
            <a:spAutoFit/>
          </a:bodyPr>
          <a:lstStyle/>
          <a:p>
            <a:pPr algn="ctr"/>
            <a:r>
              <a:rPr lang="en-US" sz="2000" b="1" i="1" dirty="0">
                <a:latin typeface="Arial" panose="020B0604020202020204" pitchFamily="34" charset="0"/>
                <a:cs typeface="Arial" panose="020B0604020202020204" pitchFamily="34" charset="0"/>
              </a:rPr>
              <a:t>The tech world is filled with it.</a:t>
            </a:r>
            <a:endParaRPr lang="en-US" sz="2000" dirty="0"/>
          </a:p>
        </p:txBody>
      </p:sp>
    </p:spTree>
    <p:extLst>
      <p:ext uri="{BB962C8B-B14F-4D97-AF65-F5344CB8AC3E}">
        <p14:creationId xmlns:p14="http://schemas.microsoft.com/office/powerpoint/2010/main" val="283996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Time!</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Recap</a:t>
            </a:r>
          </a:p>
        </p:txBody>
      </p:sp>
      <p:sp>
        <p:nvSpPr>
          <p:cNvPr id="64" name="Content Placeholder 2"/>
          <p:cNvSpPr txBox="1">
            <a:spLocks/>
          </p:cNvSpPr>
          <p:nvPr/>
        </p:nvSpPr>
        <p:spPr>
          <a:xfrm>
            <a:off x="304800" y="2438400"/>
            <a:ext cx="8229600" cy="17526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lgn="ctr">
              <a:buFont typeface="Arial" panose="020B0604020202020204" pitchFamily="34" charset="0"/>
              <a:buNone/>
            </a:pPr>
            <a:r>
              <a:rPr lang="en-US" sz="6400" b="1" i="1" u="sng" dirty="0">
                <a:latin typeface="Arial" panose="020B0604020202020204" pitchFamily="34" charset="0"/>
                <a:cs typeface="Arial" panose="020B0604020202020204" pitchFamily="34" charset="0"/>
              </a:rPr>
              <a:t>Awesome Job</a:t>
            </a:r>
          </a:p>
          <a:p>
            <a:pPr marL="0" indent="0" algn="ctr">
              <a:buFont typeface="Arial" panose="020B0604020202020204" pitchFamily="34" charset="0"/>
              <a:buNone/>
            </a:pP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Y’all</a:t>
            </a:r>
            <a:r>
              <a:rPr lang="en-US" sz="2000" dirty="0">
                <a:latin typeface="Arial" panose="020B0604020202020204" pitchFamily="34" charset="0"/>
                <a:cs typeface="Arial" panose="020B0604020202020204" pitchFamily="34" charset="0"/>
              </a:rPr>
              <a:t> don’t need memes anymore. You are professionals now.)</a:t>
            </a:r>
          </a:p>
        </p:txBody>
      </p:sp>
    </p:spTree>
    <p:extLst>
      <p:ext uri="{BB962C8B-B14F-4D97-AF65-F5344CB8AC3E}">
        <p14:creationId xmlns:p14="http://schemas.microsoft.com/office/powerpoint/2010/main" val="4002864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Kidding.</a:t>
            </a:r>
          </a:p>
        </p:txBody>
      </p:sp>
      <p:pic>
        <p:nvPicPr>
          <p:cNvPr id="7172" name="Picture 4" descr="happy party birthday excited celebr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38200"/>
            <a:ext cx="7144657" cy="535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57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Clear Positives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b="1" dirty="0">
                <a:latin typeface="Arial" panose="020B0604020202020204" pitchFamily="34" charset="0"/>
                <a:cs typeface="Arial" panose="020B0604020202020204" pitchFamily="34" charset="0"/>
              </a:rPr>
              <a:t>(++) You stayed ambitious</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made smart decisions feature-wise</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demonstrated technical mastery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learned a </a:t>
            </a:r>
            <a:r>
              <a:rPr lang="en-US" sz="2200" b="1" u="sng" dirty="0">
                <a:latin typeface="Arial" panose="020B0604020202020204" pitchFamily="34" charset="0"/>
                <a:cs typeface="Arial" panose="020B0604020202020204" pitchFamily="34" charset="0"/>
              </a:rPr>
              <a:t>ton</a:t>
            </a:r>
            <a:r>
              <a:rPr lang="en-US" sz="2200" b="1" dirty="0">
                <a:latin typeface="Arial" panose="020B0604020202020204" pitchFamily="34" charset="0"/>
                <a:cs typeface="Arial" panose="020B0604020202020204" pitchFamily="34" charset="0"/>
              </a:rPr>
              <a:t> of learning on your own</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closed-out </a:t>
            </a:r>
          </a:p>
          <a:p>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a:t>
            </a:r>
            <a:r>
              <a:rPr lang="en-US" sz="2200" b="1" i="1" dirty="0">
                <a:latin typeface="Arial" panose="020B0604020202020204" pitchFamily="34" charset="0"/>
                <a:cs typeface="Arial" panose="020B0604020202020204" pitchFamily="34" charset="0"/>
              </a:rPr>
              <a:t>dominated</a:t>
            </a:r>
          </a:p>
          <a:p>
            <a:pPr marL="0" indent="0">
              <a:buNone/>
            </a:pPr>
            <a:endParaRPr lang="en-US" sz="2200" b="1" dirty="0">
              <a:latin typeface="Arial" panose="020B0604020202020204" pitchFamily="34" charset="0"/>
              <a:cs typeface="Arial" panose="020B0604020202020204" pitchFamily="34" charset="0"/>
            </a:endParaRPr>
          </a:p>
          <a:p>
            <a:r>
              <a:rPr lang="en-US" sz="2200" b="1" dirty="0">
                <a:latin typeface="Arial" panose="020B0604020202020204" pitchFamily="34" charset="0"/>
                <a:cs typeface="Arial" panose="020B0604020202020204" pitchFamily="34" charset="0"/>
              </a:rPr>
              <a:t>(++) You didn’t make excuses even when you had them.</a:t>
            </a: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a:p>
            <a:endParaRPr lang="en-US" sz="2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799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Advice For Next Time</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Always Start with Guns Blazing</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first 30 seconds always count. Always come ready to impress. Show a demo. Say something interesting. </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Practice, Practice, Practice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difference between good speakers and weak ones is in the execution of minor details. Don’t get lost in transitions. Don’t get lost looking for your code.</a:t>
            </a:r>
          </a:p>
          <a:p>
            <a:pPr marL="457200" indent="-457200">
              <a:buFont typeface="+mj-lt"/>
              <a:buAutoNum type="arabicPeriod"/>
            </a:pP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Don’t be afraid to take charge</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Learn to start being confident. Chime in when you can. Look for ways to lead in the groups you find yourself in. </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1594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a:pPr>
            <a:r>
              <a:rPr lang="en-US" b="1" dirty="0">
                <a:latin typeface="Arial" panose="020B0604020202020204" pitchFamily="34" charset="0"/>
                <a:cs typeface="Arial" panose="020B0604020202020204" pitchFamily="34" charset="0"/>
              </a:rPr>
              <a:t>Gif your GitHub Readme: </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Back-end projects like the ones you completed are harder to “see” for a recruiter. Throw in a Gif that flips through all the screens of your project. There are plenty of ways to record a video and convert it to Gif. </a:t>
            </a:r>
            <a:r>
              <a:rPr lang="en-US" i="1" dirty="0">
                <a:latin typeface="Arial" panose="020B0604020202020204" pitchFamily="34" charset="0"/>
                <a:cs typeface="Arial" panose="020B0604020202020204" pitchFamily="34" charset="0"/>
              </a:rPr>
              <a:t>This will look really </a:t>
            </a:r>
            <a:r>
              <a:rPr lang="en-US" i="1" u="sng" dirty="0">
                <a:latin typeface="Arial" panose="020B0604020202020204" pitchFamily="34" charset="0"/>
                <a:cs typeface="Arial" panose="020B0604020202020204" pitchFamily="34" charset="0"/>
              </a:rPr>
              <a:t>impressive</a:t>
            </a:r>
            <a:r>
              <a:rPr lang="en-US" dirty="0">
                <a:latin typeface="Arial" panose="020B0604020202020204" pitchFamily="34" charset="0"/>
                <a:cs typeface="Arial" panose="020B0604020202020204" pitchFamily="34" charset="0"/>
              </a:rPr>
              <a:t>.</a:t>
            </a:r>
          </a:p>
          <a:p>
            <a:pPr marL="457200" indent="-457200">
              <a:buFont typeface="+mj-lt"/>
              <a:buAutoNum type="arabicPeriod"/>
            </a:pPr>
            <a:endParaRPr lang="en-US" b="1"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Create a Guest Login: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Have a “dummy</a:t>
            </a:r>
            <a:r>
              <a:rPr lang="en-US">
                <a:latin typeface="Arial" panose="020B0604020202020204" pitchFamily="34" charset="0"/>
                <a:cs typeface="Arial" panose="020B0604020202020204" pitchFamily="34" charset="0"/>
              </a:rPr>
              <a:t>” Guest </a:t>
            </a:r>
            <a:r>
              <a:rPr lang="en-US" dirty="0">
                <a:latin typeface="Arial" panose="020B0604020202020204" pitchFamily="34" charset="0"/>
                <a:cs typeface="Arial" panose="020B0604020202020204" pitchFamily="34" charset="0"/>
              </a:rPr>
              <a:t>login to enter your application. Make it easily apparent on your readme.</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b="1" dirty="0">
                <a:latin typeface="Arial" panose="020B0604020202020204" pitchFamily="34" charset="0"/>
                <a:cs typeface="Arial" panose="020B0604020202020204" pitchFamily="34" charset="0"/>
              </a:rPr>
              <a:t>Write a Tutorial:</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Pitch a tutorial to scotch.io if you used any unusual libraries. You will get $$$ and you will build credibility.</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68886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4" name="Content Placeholder 2"/>
          <p:cNvSpPr txBox="1">
            <a:spLocks/>
          </p:cNvSpPr>
          <p:nvPr/>
        </p:nvSpPr>
        <p:spPr>
          <a:xfrm>
            <a:off x="304800" y="838200"/>
            <a:ext cx="8229600" cy="53340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457200" indent="-457200">
              <a:buFont typeface="+mj-lt"/>
              <a:buAutoNum type="arabicPeriod" startAt="4"/>
            </a:pPr>
            <a:r>
              <a:rPr lang="en-US" b="1" dirty="0">
                <a:latin typeface="Arial" panose="020B0604020202020204" pitchFamily="34" charset="0"/>
                <a:cs typeface="Arial" panose="020B0604020202020204" pitchFamily="34" charset="0"/>
              </a:rPr>
              <a:t>List your Niche Skills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All of you should be listing out Node, Express, SQL, Data Visualization, etc. on your </a:t>
            </a:r>
            <a:r>
              <a:rPr lang="en-US" dirty="0" err="1">
                <a:latin typeface="Arial" panose="020B0604020202020204" pitchFamily="34" charset="0"/>
                <a:cs typeface="Arial" panose="020B0604020202020204" pitchFamily="34" charset="0"/>
              </a:rPr>
              <a:t>Linkedin</a:t>
            </a:r>
            <a:r>
              <a:rPr lang="en-US" dirty="0">
                <a:latin typeface="Arial" panose="020B0604020202020204" pitchFamily="34" charset="0"/>
                <a:cs typeface="Arial" panose="020B0604020202020204" pitchFamily="34" charset="0"/>
              </a:rPr>
              <a:t> Pages. </a:t>
            </a:r>
            <a:br>
              <a:rPr lang="en-US" b="1" dirty="0">
                <a:latin typeface="Arial" panose="020B0604020202020204" pitchFamily="34" charset="0"/>
                <a:cs typeface="Arial" panose="020B0604020202020204" pitchFamily="34" charset="0"/>
              </a:rPr>
            </a:br>
            <a:endParaRPr lang="en-US" b="1"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List your Project on LinkedIn:</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If you don’t have a lot of tech experience on LinkedIn milk the project you created for all it’s worth – especially if it was really good. </a:t>
            </a:r>
          </a:p>
          <a:p>
            <a:pPr marL="457200" indent="-457200">
              <a:buFont typeface="+mj-lt"/>
              <a:buAutoNum type="arabicPeriod" startAt="4"/>
            </a:pPr>
            <a:endParaRPr lang="en-US" dirty="0">
              <a:latin typeface="Arial" panose="020B0604020202020204" pitchFamily="34" charset="0"/>
              <a:cs typeface="Arial" panose="020B0604020202020204" pitchFamily="34" charset="0"/>
            </a:endParaRPr>
          </a:p>
          <a:p>
            <a:pPr marL="457200" indent="-457200">
              <a:buFont typeface="+mj-lt"/>
              <a:buAutoNum type="arabicPeriod" startAt="4"/>
            </a:pPr>
            <a:r>
              <a:rPr lang="en-US" b="1" dirty="0">
                <a:latin typeface="Arial" panose="020B0604020202020204" pitchFamily="34" charset="0"/>
                <a:cs typeface="Arial" panose="020B0604020202020204" pitchFamily="34" charset="0"/>
              </a:rPr>
              <a:t>Consider Writing each Other Recommendations:</a:t>
            </a:r>
            <a:br>
              <a:rPr lang="en-US" b="1"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I will remind you about this later as well… but consider writing recommendations for your group members and peers. Right now, you all are “students”, but you won’t be for long. Spread the credit!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2995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Road Ahead…</a:t>
            </a:r>
          </a:p>
        </p:txBody>
      </p:sp>
    </p:spTree>
    <p:extLst>
      <p:ext uri="{BB962C8B-B14F-4D97-AF65-F5344CB8AC3E}">
        <p14:creationId xmlns:p14="http://schemas.microsoft.com/office/powerpoint/2010/main" val="792131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12592</TotalTime>
  <Words>628</Words>
  <Application>Microsoft Macintosh PowerPoint</Application>
  <PresentationFormat>On-screen Show (4:3)</PresentationFormat>
  <Paragraphs>169</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Roboto</vt:lpstr>
      <vt:lpstr>Unbranded</vt:lpstr>
      <vt:lpstr>Masters of MongoDB</vt:lpstr>
      <vt:lpstr>Project Recap</vt:lpstr>
      <vt:lpstr>Project Recap</vt:lpstr>
      <vt:lpstr>Just Kidding.</vt:lpstr>
      <vt:lpstr>The Clear Positives</vt:lpstr>
      <vt:lpstr>Advice For Next Time</vt:lpstr>
      <vt:lpstr>Next Steps</vt:lpstr>
      <vt:lpstr>Next Steps</vt:lpstr>
      <vt:lpstr>Road Ahead…</vt:lpstr>
      <vt:lpstr>The Road Ahead…</vt:lpstr>
      <vt:lpstr>This Should be You</vt:lpstr>
      <vt:lpstr>But if this is you…</vt:lpstr>
      <vt:lpstr>Double Down</vt:lpstr>
      <vt:lpstr>Start Now.</vt:lpstr>
      <vt:lpstr>Your Goals – Beginning of the Year</vt:lpstr>
      <vt:lpstr>For Reference…</vt:lpstr>
      <vt:lpstr>MongoDB</vt:lpstr>
      <vt:lpstr>What’s MongoDB?</vt:lpstr>
      <vt:lpstr>Relational Databases (SQL)</vt:lpstr>
      <vt:lpstr>Document Database (noSQL)</vt:lpstr>
      <vt:lpstr>MongoDB Storage</vt:lpstr>
      <vt:lpstr>MongoDB Storage</vt:lpstr>
      <vt:lpstr>PowerPoint Presentation</vt:lpstr>
      <vt:lpstr>PowerPoint Presentation</vt:lpstr>
      <vt:lpstr>Code Time!</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John McSwain</cp:lastModifiedBy>
  <cp:revision>1551</cp:revision>
  <cp:lastPrinted>2016-01-30T16:23:56Z</cp:lastPrinted>
  <dcterms:created xsi:type="dcterms:W3CDTF">2015-01-20T17:19:00Z</dcterms:created>
  <dcterms:modified xsi:type="dcterms:W3CDTF">2018-03-27T01:44:50Z</dcterms:modified>
</cp:coreProperties>
</file>